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18" d="100"/>
          <a:sy n="118" d="100"/>
        </p:scale>
        <p:origin x="-1428" y="-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8BC3ECA-6FE0-4E94-BEA0-2ADB1A605C9D}" type="doc">
      <dgm:prSet loTypeId="urn:microsoft.com/office/officeart/2005/8/layout/lProcess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F23214F-57EC-4F04-A4ED-3858AD39A152}">
      <dgm:prSet phldrT="[Текст]"/>
      <dgm:spPr/>
      <dgm:t>
        <a:bodyPr/>
        <a:lstStyle/>
        <a:p>
          <a:r>
            <a:rPr lang="ru-RU" dirty="0" smtClean="0"/>
            <a:t>Деловая графика</a:t>
          </a:r>
          <a:endParaRPr lang="ru-RU" dirty="0"/>
        </a:p>
      </dgm:t>
    </dgm:pt>
    <dgm:pt modelId="{5149B0EC-126F-4A0C-93A6-D98FE444472A}" type="parTrans" cxnId="{4B0F4F23-C35F-4B58-AC06-19B74151107F}">
      <dgm:prSet/>
      <dgm:spPr/>
      <dgm:t>
        <a:bodyPr/>
        <a:lstStyle/>
        <a:p>
          <a:endParaRPr lang="ru-RU"/>
        </a:p>
      </dgm:t>
    </dgm:pt>
    <dgm:pt modelId="{BD8F8499-A8D4-465E-ABCE-9CCF3AD7A3C8}" type="sibTrans" cxnId="{4B0F4F23-C35F-4B58-AC06-19B74151107F}">
      <dgm:prSet/>
      <dgm:spPr/>
      <dgm:t>
        <a:bodyPr/>
        <a:lstStyle/>
        <a:p>
          <a:endParaRPr lang="ru-RU"/>
        </a:p>
      </dgm:t>
    </dgm:pt>
    <dgm:pt modelId="{871BDE9E-A80A-482D-8067-90B4040F5757}">
      <dgm:prSet phldrT="[Текст]" custT="1"/>
      <dgm:spPr/>
      <dgm:t>
        <a:bodyPr/>
        <a:lstStyle/>
        <a:p>
          <a:r>
            <a:rPr lang="ru-RU" sz="3200" dirty="0" err="1" smtClean="0"/>
            <a:t>Конструк-торская</a:t>
          </a:r>
          <a:r>
            <a:rPr lang="ru-RU" sz="3200" dirty="0" smtClean="0"/>
            <a:t> графика</a:t>
          </a:r>
          <a:endParaRPr lang="ru-RU" sz="3200" dirty="0"/>
        </a:p>
      </dgm:t>
    </dgm:pt>
    <dgm:pt modelId="{F4948BB3-641E-4644-A214-602C54020D74}" type="parTrans" cxnId="{89DA52DE-A332-4A6D-83C3-6B07AF0EA675}">
      <dgm:prSet/>
      <dgm:spPr/>
      <dgm:t>
        <a:bodyPr/>
        <a:lstStyle/>
        <a:p>
          <a:endParaRPr lang="ru-RU"/>
        </a:p>
      </dgm:t>
    </dgm:pt>
    <dgm:pt modelId="{65B10B9A-FC77-4A3A-ABCB-027867EB0A51}" type="sibTrans" cxnId="{89DA52DE-A332-4A6D-83C3-6B07AF0EA675}">
      <dgm:prSet/>
      <dgm:spPr/>
      <dgm:t>
        <a:bodyPr/>
        <a:lstStyle/>
        <a:p>
          <a:endParaRPr lang="ru-RU"/>
        </a:p>
      </dgm:t>
    </dgm:pt>
    <dgm:pt modelId="{5645D971-43F0-4CD5-8E31-BF07B03EB024}">
      <dgm:prSet phldrT="[Текст]"/>
      <dgm:spPr/>
      <dgm:t>
        <a:bodyPr/>
        <a:lstStyle/>
        <a:p>
          <a:r>
            <a:rPr lang="ru-RU" dirty="0" smtClean="0"/>
            <a:t>Научная графика</a:t>
          </a:r>
          <a:endParaRPr lang="ru-RU" dirty="0"/>
        </a:p>
      </dgm:t>
    </dgm:pt>
    <dgm:pt modelId="{0C8E37EE-A366-4803-9258-55A715D2A94B}" type="parTrans" cxnId="{375E3A68-EFD4-4A58-A1E1-1814FFB8FA10}">
      <dgm:prSet/>
      <dgm:spPr/>
      <dgm:t>
        <a:bodyPr/>
        <a:lstStyle/>
        <a:p>
          <a:endParaRPr lang="ru-RU"/>
        </a:p>
      </dgm:t>
    </dgm:pt>
    <dgm:pt modelId="{B1D99B6F-8EF8-48C2-8A70-715AA04340B6}" type="sibTrans" cxnId="{375E3A68-EFD4-4A58-A1E1-1814FFB8FA10}">
      <dgm:prSet/>
      <dgm:spPr/>
      <dgm:t>
        <a:bodyPr/>
        <a:lstStyle/>
        <a:p>
          <a:endParaRPr lang="ru-RU"/>
        </a:p>
      </dgm:t>
    </dgm:pt>
    <dgm:pt modelId="{902A3905-66D0-463A-A43A-E69BF3B0F65A}">
      <dgm:prSet phldrT="[Текст]" custT="1"/>
      <dgm:spPr/>
      <dgm:t>
        <a:bodyPr/>
        <a:lstStyle/>
        <a:p>
          <a:r>
            <a:rPr lang="ru-RU" sz="3200" dirty="0" err="1" smtClean="0"/>
            <a:t>Иллюстра-тивная</a:t>
          </a:r>
          <a:r>
            <a:rPr lang="ru-RU" sz="3200" dirty="0" smtClean="0"/>
            <a:t> графика</a:t>
          </a:r>
          <a:endParaRPr lang="ru-RU" sz="3200" dirty="0"/>
        </a:p>
      </dgm:t>
    </dgm:pt>
    <dgm:pt modelId="{9CF5B9BF-D969-432C-8DD3-7418C9192162}" type="parTrans" cxnId="{4ED61891-931A-448E-A4D1-2185B9BF75A1}">
      <dgm:prSet/>
      <dgm:spPr/>
      <dgm:t>
        <a:bodyPr/>
        <a:lstStyle/>
        <a:p>
          <a:endParaRPr lang="ru-RU"/>
        </a:p>
      </dgm:t>
    </dgm:pt>
    <dgm:pt modelId="{D2FDFEBA-1246-48E1-8DC0-0EB7D33551F1}" type="sibTrans" cxnId="{4ED61891-931A-448E-A4D1-2185B9BF75A1}">
      <dgm:prSet/>
      <dgm:spPr/>
      <dgm:t>
        <a:bodyPr/>
        <a:lstStyle/>
        <a:p>
          <a:endParaRPr lang="ru-RU"/>
        </a:p>
      </dgm:t>
    </dgm:pt>
    <dgm:pt modelId="{6FC5F112-E0C4-4630-A623-F6308C0B8FFA}">
      <dgm:prSet phldrT="[Текст]" custT="1"/>
      <dgm:spPr/>
      <dgm:t>
        <a:bodyPr/>
        <a:lstStyle/>
        <a:p>
          <a:r>
            <a:rPr lang="ru-RU" sz="3200" dirty="0" err="1" smtClean="0"/>
            <a:t>Художествен-ная</a:t>
          </a:r>
          <a:r>
            <a:rPr lang="ru-RU" sz="3200" dirty="0" smtClean="0"/>
            <a:t> графика</a:t>
          </a:r>
          <a:endParaRPr lang="ru-RU" sz="3200" dirty="0"/>
        </a:p>
      </dgm:t>
    </dgm:pt>
    <dgm:pt modelId="{9A17A5C1-B8C4-4745-9EB7-D411CB9DF2E3}" type="parTrans" cxnId="{221621ED-5775-4291-8B63-15C0001D948F}">
      <dgm:prSet/>
      <dgm:spPr/>
      <dgm:t>
        <a:bodyPr/>
        <a:lstStyle/>
        <a:p>
          <a:endParaRPr lang="ru-RU"/>
        </a:p>
      </dgm:t>
    </dgm:pt>
    <dgm:pt modelId="{D8CDEA6D-9273-4DC0-AF42-B1FDF2989C48}" type="sibTrans" cxnId="{221621ED-5775-4291-8B63-15C0001D948F}">
      <dgm:prSet/>
      <dgm:spPr/>
      <dgm:t>
        <a:bodyPr/>
        <a:lstStyle/>
        <a:p>
          <a:endParaRPr lang="ru-RU"/>
        </a:p>
      </dgm:t>
    </dgm:pt>
    <dgm:pt modelId="{D45C5F05-A9CC-4996-BD4E-A6B59B9B226F}">
      <dgm:prSet phldrT="[Текст]" custT="1"/>
      <dgm:spPr/>
      <dgm:t>
        <a:bodyPr/>
        <a:lstStyle/>
        <a:p>
          <a:r>
            <a:rPr lang="ru-RU" sz="2800" dirty="0" smtClean="0"/>
            <a:t>Рекламная графика</a:t>
          </a:r>
          <a:endParaRPr lang="ru-RU" sz="2800" dirty="0"/>
        </a:p>
      </dgm:t>
    </dgm:pt>
    <dgm:pt modelId="{25863AD6-371F-48B4-BDEB-5E38E6DF47C2}" type="parTrans" cxnId="{B7A1C8C2-5367-4226-9CB8-617CD7A433EC}">
      <dgm:prSet/>
      <dgm:spPr/>
      <dgm:t>
        <a:bodyPr/>
        <a:lstStyle/>
        <a:p>
          <a:endParaRPr lang="ru-RU"/>
        </a:p>
      </dgm:t>
    </dgm:pt>
    <dgm:pt modelId="{57E6BE60-BB93-497F-ACD9-173E455B4EAA}" type="sibTrans" cxnId="{B7A1C8C2-5367-4226-9CB8-617CD7A433EC}">
      <dgm:prSet/>
      <dgm:spPr/>
      <dgm:t>
        <a:bodyPr/>
        <a:lstStyle/>
        <a:p>
          <a:endParaRPr lang="ru-RU"/>
        </a:p>
      </dgm:t>
    </dgm:pt>
    <dgm:pt modelId="{2503A627-4037-48B5-AB56-56F2298D1204}" type="pres">
      <dgm:prSet presAssocID="{B8BC3ECA-6FE0-4E94-BEA0-2ADB1A605C9D}" presName="theList" presStyleCnt="0">
        <dgm:presLayoutVars>
          <dgm:dir val="rev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9C4DDFF-192C-4F09-BECE-DEE8764E539E}" type="pres">
      <dgm:prSet presAssocID="{7F23214F-57EC-4F04-A4ED-3858AD39A152}" presName="compNode" presStyleCnt="0"/>
      <dgm:spPr/>
    </dgm:pt>
    <dgm:pt modelId="{73449721-C572-4211-84F5-637EF413D1A0}" type="pres">
      <dgm:prSet presAssocID="{7F23214F-57EC-4F04-A4ED-3858AD39A152}" presName="aNode" presStyleLbl="bgShp" presStyleIdx="0" presStyleCnt="3"/>
      <dgm:spPr/>
      <dgm:t>
        <a:bodyPr/>
        <a:lstStyle/>
        <a:p>
          <a:endParaRPr lang="ru-RU"/>
        </a:p>
      </dgm:t>
    </dgm:pt>
    <dgm:pt modelId="{225F7F39-62D7-46DD-84C2-2B7DDD3B50D9}" type="pres">
      <dgm:prSet presAssocID="{7F23214F-57EC-4F04-A4ED-3858AD39A152}" presName="textNode" presStyleLbl="bgShp" presStyleIdx="0" presStyleCnt="3"/>
      <dgm:spPr/>
      <dgm:t>
        <a:bodyPr/>
        <a:lstStyle/>
        <a:p>
          <a:endParaRPr lang="ru-RU"/>
        </a:p>
      </dgm:t>
    </dgm:pt>
    <dgm:pt modelId="{F39FF489-AE0F-4BF9-9A27-6A3FAFA86AFC}" type="pres">
      <dgm:prSet presAssocID="{7F23214F-57EC-4F04-A4ED-3858AD39A152}" presName="compChildNode" presStyleCnt="0"/>
      <dgm:spPr/>
    </dgm:pt>
    <dgm:pt modelId="{1D450658-EB23-45DB-BAA8-6936B2F68AD2}" type="pres">
      <dgm:prSet presAssocID="{7F23214F-57EC-4F04-A4ED-3858AD39A152}" presName="theInnerList" presStyleCnt="0"/>
      <dgm:spPr/>
    </dgm:pt>
    <dgm:pt modelId="{889E605D-AE6B-4ACF-AAF1-6E866938CEB0}" type="pres">
      <dgm:prSet presAssocID="{871BDE9E-A80A-482D-8067-90B4040F5757}" presName="childNode" presStyleLbl="node1" presStyleIdx="0" presStyleCnt="3" custScaleY="657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B92172-ECDF-41E3-A354-C65C4D7A3DEF}" type="pres">
      <dgm:prSet presAssocID="{7F23214F-57EC-4F04-A4ED-3858AD39A152}" presName="aSpace" presStyleCnt="0"/>
      <dgm:spPr/>
    </dgm:pt>
    <dgm:pt modelId="{FAD1FF5E-3591-4654-8A54-0485ACAE535B}" type="pres">
      <dgm:prSet presAssocID="{5645D971-43F0-4CD5-8E31-BF07B03EB024}" presName="compNode" presStyleCnt="0"/>
      <dgm:spPr/>
    </dgm:pt>
    <dgm:pt modelId="{7B451B44-43B5-44F9-B4BB-9EBB2D5F45E2}" type="pres">
      <dgm:prSet presAssocID="{5645D971-43F0-4CD5-8E31-BF07B03EB024}" presName="aNode" presStyleLbl="bgShp" presStyleIdx="1" presStyleCnt="3"/>
      <dgm:spPr/>
      <dgm:t>
        <a:bodyPr/>
        <a:lstStyle/>
        <a:p>
          <a:endParaRPr lang="ru-RU"/>
        </a:p>
      </dgm:t>
    </dgm:pt>
    <dgm:pt modelId="{84D0082C-90C4-4587-8DC9-85ADD3A8F291}" type="pres">
      <dgm:prSet presAssocID="{5645D971-43F0-4CD5-8E31-BF07B03EB024}" presName="textNode" presStyleLbl="bgShp" presStyleIdx="1" presStyleCnt="3"/>
      <dgm:spPr/>
      <dgm:t>
        <a:bodyPr/>
        <a:lstStyle/>
        <a:p>
          <a:endParaRPr lang="ru-RU"/>
        </a:p>
      </dgm:t>
    </dgm:pt>
    <dgm:pt modelId="{A7103B89-720F-4A1E-AB50-114D776C1225}" type="pres">
      <dgm:prSet presAssocID="{5645D971-43F0-4CD5-8E31-BF07B03EB024}" presName="compChildNode" presStyleCnt="0"/>
      <dgm:spPr/>
    </dgm:pt>
    <dgm:pt modelId="{CD32E431-F85C-4AB9-9B8C-4E0BA647B9D9}" type="pres">
      <dgm:prSet presAssocID="{5645D971-43F0-4CD5-8E31-BF07B03EB024}" presName="theInnerList" presStyleCnt="0"/>
      <dgm:spPr/>
    </dgm:pt>
    <dgm:pt modelId="{30F45714-77B0-4DCA-BB7A-7C2B7F7A253E}" type="pres">
      <dgm:prSet presAssocID="{902A3905-66D0-463A-A43A-E69BF3B0F65A}" presName="childNode" presStyleLbl="node1" presStyleIdx="1" presStyleCnt="3" custScaleY="657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93ED19-9232-4AE3-84AB-67EA56E7CF0D}" type="pres">
      <dgm:prSet presAssocID="{5645D971-43F0-4CD5-8E31-BF07B03EB024}" presName="aSpace" presStyleCnt="0"/>
      <dgm:spPr/>
    </dgm:pt>
    <dgm:pt modelId="{54256521-B6B4-4083-ADD4-C8F19446B5D8}" type="pres">
      <dgm:prSet presAssocID="{6FC5F112-E0C4-4630-A623-F6308C0B8FFA}" presName="compNode" presStyleCnt="0"/>
      <dgm:spPr/>
    </dgm:pt>
    <dgm:pt modelId="{CD30DB25-3EB6-491D-AD90-D2A8E13CB7DD}" type="pres">
      <dgm:prSet presAssocID="{6FC5F112-E0C4-4630-A623-F6308C0B8FFA}" presName="aNode" presStyleLbl="bgShp" presStyleIdx="2" presStyleCnt="3"/>
      <dgm:spPr/>
      <dgm:t>
        <a:bodyPr/>
        <a:lstStyle/>
        <a:p>
          <a:endParaRPr lang="ru-RU"/>
        </a:p>
      </dgm:t>
    </dgm:pt>
    <dgm:pt modelId="{3E70E643-C7D9-4B3C-A057-0384D01DED79}" type="pres">
      <dgm:prSet presAssocID="{6FC5F112-E0C4-4630-A623-F6308C0B8FFA}" presName="textNode" presStyleLbl="bgShp" presStyleIdx="2" presStyleCnt="3"/>
      <dgm:spPr/>
      <dgm:t>
        <a:bodyPr/>
        <a:lstStyle/>
        <a:p>
          <a:endParaRPr lang="ru-RU"/>
        </a:p>
      </dgm:t>
    </dgm:pt>
    <dgm:pt modelId="{7172FA19-0964-4ACD-91BC-E31620AF1BAC}" type="pres">
      <dgm:prSet presAssocID="{6FC5F112-E0C4-4630-A623-F6308C0B8FFA}" presName="compChildNode" presStyleCnt="0"/>
      <dgm:spPr/>
    </dgm:pt>
    <dgm:pt modelId="{C9333F72-7DE6-4EDD-8E94-C86CC2E01C7B}" type="pres">
      <dgm:prSet presAssocID="{6FC5F112-E0C4-4630-A623-F6308C0B8FFA}" presName="theInnerList" presStyleCnt="0"/>
      <dgm:spPr/>
    </dgm:pt>
    <dgm:pt modelId="{054A8923-B2B7-4B6B-A575-AC64F7EAF85C}" type="pres">
      <dgm:prSet presAssocID="{D45C5F05-A9CC-4996-BD4E-A6B59B9B226F}" presName="childNode" presStyleLbl="node1" presStyleIdx="2" presStyleCnt="3" custScaleY="657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E328C7C-2E36-499E-AA0D-5E05C168BBA7}" type="presOf" srcId="{7F23214F-57EC-4F04-A4ED-3858AD39A152}" destId="{225F7F39-62D7-46DD-84C2-2B7DDD3B50D9}" srcOrd="1" destOrd="0" presId="urn:microsoft.com/office/officeart/2005/8/layout/lProcess2"/>
    <dgm:cxn modelId="{375E3A68-EFD4-4A58-A1E1-1814FFB8FA10}" srcId="{B8BC3ECA-6FE0-4E94-BEA0-2ADB1A605C9D}" destId="{5645D971-43F0-4CD5-8E31-BF07B03EB024}" srcOrd="1" destOrd="0" parTransId="{0C8E37EE-A366-4803-9258-55A715D2A94B}" sibTransId="{B1D99B6F-8EF8-48C2-8A70-715AA04340B6}"/>
    <dgm:cxn modelId="{1A0B0605-CC42-463D-9190-C37305FF4FA7}" type="presOf" srcId="{7F23214F-57EC-4F04-A4ED-3858AD39A152}" destId="{73449721-C572-4211-84F5-637EF413D1A0}" srcOrd="0" destOrd="0" presId="urn:microsoft.com/office/officeart/2005/8/layout/lProcess2"/>
    <dgm:cxn modelId="{61D01AD0-BE3D-4744-A792-84A40E5490C9}" type="presOf" srcId="{B8BC3ECA-6FE0-4E94-BEA0-2ADB1A605C9D}" destId="{2503A627-4037-48B5-AB56-56F2298D1204}" srcOrd="0" destOrd="0" presId="urn:microsoft.com/office/officeart/2005/8/layout/lProcess2"/>
    <dgm:cxn modelId="{3725F0AE-1E90-4DF0-9BF4-32C2B6F57008}" type="presOf" srcId="{5645D971-43F0-4CD5-8E31-BF07B03EB024}" destId="{7B451B44-43B5-44F9-B4BB-9EBB2D5F45E2}" srcOrd="0" destOrd="0" presId="urn:microsoft.com/office/officeart/2005/8/layout/lProcess2"/>
    <dgm:cxn modelId="{181C9362-F774-44B8-B1AA-6CA4E5418F80}" type="presOf" srcId="{6FC5F112-E0C4-4630-A623-F6308C0B8FFA}" destId="{3E70E643-C7D9-4B3C-A057-0384D01DED79}" srcOrd="1" destOrd="0" presId="urn:microsoft.com/office/officeart/2005/8/layout/lProcess2"/>
    <dgm:cxn modelId="{89D10A59-0AF9-48D4-B266-DD9BF822FA05}" type="presOf" srcId="{5645D971-43F0-4CD5-8E31-BF07B03EB024}" destId="{84D0082C-90C4-4587-8DC9-85ADD3A8F291}" srcOrd="1" destOrd="0" presId="urn:microsoft.com/office/officeart/2005/8/layout/lProcess2"/>
    <dgm:cxn modelId="{89DA52DE-A332-4A6D-83C3-6B07AF0EA675}" srcId="{7F23214F-57EC-4F04-A4ED-3858AD39A152}" destId="{871BDE9E-A80A-482D-8067-90B4040F5757}" srcOrd="0" destOrd="0" parTransId="{F4948BB3-641E-4644-A214-602C54020D74}" sibTransId="{65B10B9A-FC77-4A3A-ABCB-027867EB0A51}"/>
    <dgm:cxn modelId="{221621ED-5775-4291-8B63-15C0001D948F}" srcId="{B8BC3ECA-6FE0-4E94-BEA0-2ADB1A605C9D}" destId="{6FC5F112-E0C4-4630-A623-F6308C0B8FFA}" srcOrd="2" destOrd="0" parTransId="{9A17A5C1-B8C4-4745-9EB7-D411CB9DF2E3}" sibTransId="{D8CDEA6D-9273-4DC0-AF42-B1FDF2989C48}"/>
    <dgm:cxn modelId="{D5E24CFD-B046-4120-BF4F-B095B0BC9A43}" type="presOf" srcId="{6FC5F112-E0C4-4630-A623-F6308C0B8FFA}" destId="{CD30DB25-3EB6-491D-AD90-D2A8E13CB7DD}" srcOrd="0" destOrd="0" presId="urn:microsoft.com/office/officeart/2005/8/layout/lProcess2"/>
    <dgm:cxn modelId="{748AA009-53E0-42FE-9A4C-AAF487A5B2EB}" type="presOf" srcId="{871BDE9E-A80A-482D-8067-90B4040F5757}" destId="{889E605D-AE6B-4ACF-AAF1-6E866938CEB0}" srcOrd="0" destOrd="0" presId="urn:microsoft.com/office/officeart/2005/8/layout/lProcess2"/>
    <dgm:cxn modelId="{4ED61891-931A-448E-A4D1-2185B9BF75A1}" srcId="{5645D971-43F0-4CD5-8E31-BF07B03EB024}" destId="{902A3905-66D0-463A-A43A-E69BF3B0F65A}" srcOrd="0" destOrd="0" parTransId="{9CF5B9BF-D969-432C-8DD3-7418C9192162}" sibTransId="{D2FDFEBA-1246-48E1-8DC0-0EB7D33551F1}"/>
    <dgm:cxn modelId="{4B0F4F23-C35F-4B58-AC06-19B74151107F}" srcId="{B8BC3ECA-6FE0-4E94-BEA0-2ADB1A605C9D}" destId="{7F23214F-57EC-4F04-A4ED-3858AD39A152}" srcOrd="0" destOrd="0" parTransId="{5149B0EC-126F-4A0C-93A6-D98FE444472A}" sibTransId="{BD8F8499-A8D4-465E-ABCE-9CCF3AD7A3C8}"/>
    <dgm:cxn modelId="{B7A1C8C2-5367-4226-9CB8-617CD7A433EC}" srcId="{6FC5F112-E0C4-4630-A623-F6308C0B8FFA}" destId="{D45C5F05-A9CC-4996-BD4E-A6B59B9B226F}" srcOrd="0" destOrd="0" parTransId="{25863AD6-371F-48B4-BDEB-5E38E6DF47C2}" sibTransId="{57E6BE60-BB93-497F-ACD9-173E455B4EAA}"/>
    <dgm:cxn modelId="{0F9F90B7-1A4B-4518-A96A-F9CD4A2E9CC4}" type="presOf" srcId="{D45C5F05-A9CC-4996-BD4E-A6B59B9B226F}" destId="{054A8923-B2B7-4B6B-A575-AC64F7EAF85C}" srcOrd="0" destOrd="0" presId="urn:microsoft.com/office/officeart/2005/8/layout/lProcess2"/>
    <dgm:cxn modelId="{53FAE242-C863-4D76-8DF0-FE58AE82FB71}" type="presOf" srcId="{902A3905-66D0-463A-A43A-E69BF3B0F65A}" destId="{30F45714-77B0-4DCA-BB7A-7C2B7F7A253E}" srcOrd="0" destOrd="0" presId="urn:microsoft.com/office/officeart/2005/8/layout/lProcess2"/>
    <dgm:cxn modelId="{3AFE90FA-8277-45E6-AAA9-3C1FBB49DF07}" type="presParOf" srcId="{2503A627-4037-48B5-AB56-56F2298D1204}" destId="{B9C4DDFF-192C-4F09-BECE-DEE8764E539E}" srcOrd="0" destOrd="0" presId="urn:microsoft.com/office/officeart/2005/8/layout/lProcess2"/>
    <dgm:cxn modelId="{599DE072-155A-4718-86BF-E389328497E6}" type="presParOf" srcId="{B9C4DDFF-192C-4F09-BECE-DEE8764E539E}" destId="{73449721-C572-4211-84F5-637EF413D1A0}" srcOrd="0" destOrd="0" presId="urn:microsoft.com/office/officeart/2005/8/layout/lProcess2"/>
    <dgm:cxn modelId="{65938AE6-2823-4516-9138-CF3723D28ABC}" type="presParOf" srcId="{B9C4DDFF-192C-4F09-BECE-DEE8764E539E}" destId="{225F7F39-62D7-46DD-84C2-2B7DDD3B50D9}" srcOrd="1" destOrd="0" presId="urn:microsoft.com/office/officeart/2005/8/layout/lProcess2"/>
    <dgm:cxn modelId="{583794AD-25E9-44CF-94D2-89305389A04A}" type="presParOf" srcId="{B9C4DDFF-192C-4F09-BECE-DEE8764E539E}" destId="{F39FF489-AE0F-4BF9-9A27-6A3FAFA86AFC}" srcOrd="2" destOrd="0" presId="urn:microsoft.com/office/officeart/2005/8/layout/lProcess2"/>
    <dgm:cxn modelId="{BC10EA97-46CE-499E-8224-1110EAC61A78}" type="presParOf" srcId="{F39FF489-AE0F-4BF9-9A27-6A3FAFA86AFC}" destId="{1D450658-EB23-45DB-BAA8-6936B2F68AD2}" srcOrd="0" destOrd="0" presId="urn:microsoft.com/office/officeart/2005/8/layout/lProcess2"/>
    <dgm:cxn modelId="{7C493F8A-B659-48E2-A573-A6239D993FA5}" type="presParOf" srcId="{1D450658-EB23-45DB-BAA8-6936B2F68AD2}" destId="{889E605D-AE6B-4ACF-AAF1-6E866938CEB0}" srcOrd="0" destOrd="0" presId="urn:microsoft.com/office/officeart/2005/8/layout/lProcess2"/>
    <dgm:cxn modelId="{7E9A36E7-15BD-4A50-BA86-1B8E3C07820C}" type="presParOf" srcId="{2503A627-4037-48B5-AB56-56F2298D1204}" destId="{0AB92172-ECDF-41E3-A354-C65C4D7A3DEF}" srcOrd="1" destOrd="0" presId="urn:microsoft.com/office/officeart/2005/8/layout/lProcess2"/>
    <dgm:cxn modelId="{41C261D7-E838-42A4-8DE6-69495FBC992C}" type="presParOf" srcId="{2503A627-4037-48B5-AB56-56F2298D1204}" destId="{FAD1FF5E-3591-4654-8A54-0485ACAE535B}" srcOrd="2" destOrd="0" presId="urn:microsoft.com/office/officeart/2005/8/layout/lProcess2"/>
    <dgm:cxn modelId="{61EB5FD8-4384-40F9-9EE4-3D31A073BE98}" type="presParOf" srcId="{FAD1FF5E-3591-4654-8A54-0485ACAE535B}" destId="{7B451B44-43B5-44F9-B4BB-9EBB2D5F45E2}" srcOrd="0" destOrd="0" presId="urn:microsoft.com/office/officeart/2005/8/layout/lProcess2"/>
    <dgm:cxn modelId="{5B40E909-8C31-489F-B7B5-BB94A269FB1C}" type="presParOf" srcId="{FAD1FF5E-3591-4654-8A54-0485ACAE535B}" destId="{84D0082C-90C4-4587-8DC9-85ADD3A8F291}" srcOrd="1" destOrd="0" presId="urn:microsoft.com/office/officeart/2005/8/layout/lProcess2"/>
    <dgm:cxn modelId="{E2978208-6FAE-4F91-AEC5-58B12BFCB4A3}" type="presParOf" srcId="{FAD1FF5E-3591-4654-8A54-0485ACAE535B}" destId="{A7103B89-720F-4A1E-AB50-114D776C1225}" srcOrd="2" destOrd="0" presId="urn:microsoft.com/office/officeart/2005/8/layout/lProcess2"/>
    <dgm:cxn modelId="{AFD0FBC8-60BE-45F0-90DD-FFFFED702FAC}" type="presParOf" srcId="{A7103B89-720F-4A1E-AB50-114D776C1225}" destId="{CD32E431-F85C-4AB9-9B8C-4E0BA647B9D9}" srcOrd="0" destOrd="0" presId="urn:microsoft.com/office/officeart/2005/8/layout/lProcess2"/>
    <dgm:cxn modelId="{E17571F3-7CA2-4E54-83B4-717D3064095C}" type="presParOf" srcId="{CD32E431-F85C-4AB9-9B8C-4E0BA647B9D9}" destId="{30F45714-77B0-4DCA-BB7A-7C2B7F7A253E}" srcOrd="0" destOrd="0" presId="urn:microsoft.com/office/officeart/2005/8/layout/lProcess2"/>
    <dgm:cxn modelId="{8E88E00D-3C07-4C6C-B681-4DC97ECB3428}" type="presParOf" srcId="{2503A627-4037-48B5-AB56-56F2298D1204}" destId="{D793ED19-9232-4AE3-84AB-67EA56E7CF0D}" srcOrd="3" destOrd="0" presId="urn:microsoft.com/office/officeart/2005/8/layout/lProcess2"/>
    <dgm:cxn modelId="{21A24C94-1107-4D98-806F-7DD081751007}" type="presParOf" srcId="{2503A627-4037-48B5-AB56-56F2298D1204}" destId="{54256521-B6B4-4083-ADD4-C8F19446B5D8}" srcOrd="4" destOrd="0" presId="urn:microsoft.com/office/officeart/2005/8/layout/lProcess2"/>
    <dgm:cxn modelId="{C29A9832-CF00-4941-8111-652CA9ED25E0}" type="presParOf" srcId="{54256521-B6B4-4083-ADD4-C8F19446B5D8}" destId="{CD30DB25-3EB6-491D-AD90-D2A8E13CB7DD}" srcOrd="0" destOrd="0" presId="urn:microsoft.com/office/officeart/2005/8/layout/lProcess2"/>
    <dgm:cxn modelId="{2EFD1D63-4CA2-4B10-90ED-D9D2742290DC}" type="presParOf" srcId="{54256521-B6B4-4083-ADD4-C8F19446B5D8}" destId="{3E70E643-C7D9-4B3C-A057-0384D01DED79}" srcOrd="1" destOrd="0" presId="urn:microsoft.com/office/officeart/2005/8/layout/lProcess2"/>
    <dgm:cxn modelId="{E62CC1EE-2581-4AE4-AB16-AB3E33C2E41D}" type="presParOf" srcId="{54256521-B6B4-4083-ADD4-C8F19446B5D8}" destId="{7172FA19-0964-4ACD-91BC-E31620AF1BAC}" srcOrd="2" destOrd="0" presId="urn:microsoft.com/office/officeart/2005/8/layout/lProcess2"/>
    <dgm:cxn modelId="{D5D55D14-B23F-47C1-9ECB-1202E77597EE}" type="presParOf" srcId="{7172FA19-0964-4ACD-91BC-E31620AF1BAC}" destId="{C9333F72-7DE6-4EDD-8E94-C86CC2E01C7B}" srcOrd="0" destOrd="0" presId="urn:microsoft.com/office/officeart/2005/8/layout/lProcess2"/>
    <dgm:cxn modelId="{D2485612-8F81-41E5-B5C0-E387C566D3DF}" type="presParOf" srcId="{C9333F72-7DE6-4EDD-8E94-C86CC2E01C7B}" destId="{054A8923-B2B7-4B6B-A575-AC64F7EAF85C}" srcOrd="0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3449721-C572-4211-84F5-637EF413D1A0}">
      <dsp:nvSpPr>
        <dsp:cNvPr id="0" name=""/>
        <dsp:cNvSpPr/>
      </dsp:nvSpPr>
      <dsp:spPr>
        <a:xfrm>
          <a:off x="5995703" y="0"/>
          <a:ext cx="2788200" cy="4176464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kern="1200" dirty="0" smtClean="0"/>
            <a:t>Деловая графика</a:t>
          </a:r>
          <a:endParaRPr lang="ru-RU" sz="3700" kern="1200" dirty="0"/>
        </a:p>
      </dsp:txBody>
      <dsp:txXfrm>
        <a:off x="5995703" y="0"/>
        <a:ext cx="2788200" cy="1252939"/>
      </dsp:txXfrm>
    </dsp:sp>
    <dsp:sp modelId="{889E605D-AE6B-4ACF-AAF1-6E866938CEB0}">
      <dsp:nvSpPr>
        <dsp:cNvPr id="0" name=""/>
        <dsp:cNvSpPr/>
      </dsp:nvSpPr>
      <dsp:spPr>
        <a:xfrm>
          <a:off x="6274523" y="1718225"/>
          <a:ext cx="2230560" cy="178412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1280" tIns="60960" rIns="81280" bIns="6096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err="1" smtClean="0"/>
            <a:t>Конструк-торская</a:t>
          </a:r>
          <a:r>
            <a:rPr lang="ru-RU" sz="3200" kern="1200" dirty="0" smtClean="0"/>
            <a:t> графика</a:t>
          </a:r>
          <a:endParaRPr lang="ru-RU" sz="3200" kern="1200" dirty="0"/>
        </a:p>
      </dsp:txBody>
      <dsp:txXfrm>
        <a:off x="6326778" y="1770480"/>
        <a:ext cx="2126050" cy="1679619"/>
      </dsp:txXfrm>
    </dsp:sp>
    <dsp:sp modelId="{7B451B44-43B5-44F9-B4BB-9EBB2D5F45E2}">
      <dsp:nvSpPr>
        <dsp:cNvPr id="0" name=""/>
        <dsp:cNvSpPr/>
      </dsp:nvSpPr>
      <dsp:spPr>
        <a:xfrm>
          <a:off x="2998387" y="0"/>
          <a:ext cx="2788200" cy="4176464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kern="1200" dirty="0" smtClean="0"/>
            <a:t>Научная графика</a:t>
          </a:r>
          <a:endParaRPr lang="ru-RU" sz="3700" kern="1200" dirty="0"/>
        </a:p>
      </dsp:txBody>
      <dsp:txXfrm>
        <a:off x="2998387" y="0"/>
        <a:ext cx="2788200" cy="1252939"/>
      </dsp:txXfrm>
    </dsp:sp>
    <dsp:sp modelId="{30F45714-77B0-4DCA-BB7A-7C2B7F7A253E}">
      <dsp:nvSpPr>
        <dsp:cNvPr id="0" name=""/>
        <dsp:cNvSpPr/>
      </dsp:nvSpPr>
      <dsp:spPr>
        <a:xfrm>
          <a:off x="3277207" y="1718225"/>
          <a:ext cx="2230560" cy="178412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1280" tIns="60960" rIns="81280" bIns="6096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err="1" smtClean="0"/>
            <a:t>Иллюстра-тивная</a:t>
          </a:r>
          <a:r>
            <a:rPr lang="ru-RU" sz="3200" kern="1200" dirty="0" smtClean="0"/>
            <a:t> графика</a:t>
          </a:r>
          <a:endParaRPr lang="ru-RU" sz="3200" kern="1200" dirty="0"/>
        </a:p>
      </dsp:txBody>
      <dsp:txXfrm>
        <a:off x="3329462" y="1770480"/>
        <a:ext cx="2126050" cy="1679619"/>
      </dsp:txXfrm>
    </dsp:sp>
    <dsp:sp modelId="{CD30DB25-3EB6-491D-AD90-D2A8E13CB7DD}">
      <dsp:nvSpPr>
        <dsp:cNvPr id="0" name=""/>
        <dsp:cNvSpPr/>
      </dsp:nvSpPr>
      <dsp:spPr>
        <a:xfrm>
          <a:off x="1072" y="0"/>
          <a:ext cx="2788200" cy="4176464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err="1" smtClean="0"/>
            <a:t>Художествен-ная</a:t>
          </a:r>
          <a:r>
            <a:rPr lang="ru-RU" sz="3200" kern="1200" dirty="0" smtClean="0"/>
            <a:t> графика</a:t>
          </a:r>
          <a:endParaRPr lang="ru-RU" sz="3200" kern="1200" dirty="0"/>
        </a:p>
      </dsp:txBody>
      <dsp:txXfrm>
        <a:off x="1072" y="0"/>
        <a:ext cx="2788200" cy="1252939"/>
      </dsp:txXfrm>
    </dsp:sp>
    <dsp:sp modelId="{054A8923-B2B7-4B6B-A575-AC64F7EAF85C}">
      <dsp:nvSpPr>
        <dsp:cNvPr id="0" name=""/>
        <dsp:cNvSpPr/>
      </dsp:nvSpPr>
      <dsp:spPr>
        <a:xfrm>
          <a:off x="279892" y="1718225"/>
          <a:ext cx="2230560" cy="178412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1120" tIns="53340" rIns="7112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Рекламная графика</a:t>
          </a:r>
          <a:endParaRPr lang="ru-RU" sz="2800" kern="1200" dirty="0"/>
        </a:p>
      </dsp:txBody>
      <dsp:txXfrm>
        <a:off x="332147" y="1770480"/>
        <a:ext cx="2126050" cy="167961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05.02.2019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strips dir="rd"/>
    <p:sndAc>
      <p:stSnd>
        <p:snd r:embed="rId1" name="chimes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strips dir="rd"/>
    <p:sndAc>
      <p:stSnd>
        <p:snd r:embed="rId1" name="chimes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strips dir="rd"/>
    <p:sndAc>
      <p:stSnd>
        <p:snd r:embed="rId1" name="chimes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strips dir="rd"/>
    <p:sndAc>
      <p:stSnd>
        <p:snd r:embed="rId1" name="chimes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05.02.2019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strips dir="rd"/>
    <p:sndAc>
      <p:stSnd>
        <p:snd r:embed="rId1" name="chimes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05.02.2019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strips dir="rd"/>
    <p:sndAc>
      <p:stSnd>
        <p:snd r:embed="rId1" name="chimes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strips dir="rd"/>
    <p:sndAc>
      <p:stSnd>
        <p:snd r:embed="rId1" name="chimes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  <p:sndAc>
      <p:stSnd>
        <p:snd r:embed="rId1" name="chimes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  <p:sndAc>
      <p:stSnd>
        <p:snd r:embed="rId1" name="chimes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strips dir="rd"/>
    <p:sndAc>
      <p:stSnd>
        <p:snd r:embed="rId1" name="chimes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05.02.2019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strips dir="rd"/>
    <p:sndAc>
      <p:stSnd>
        <p:snd r:embed="rId1" name="chimes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strips dir="rd"/>
    <p:sndAc>
      <p:stSnd>
        <p:snd r:embed="rId13" name="chimes.wav"/>
      </p:stSnd>
    </p:sndAc>
  </p:transition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24944"/>
            <a:ext cx="6400800" cy="1800200"/>
          </a:xfr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0070C0"/>
                </a:solidFill>
              </a:rPr>
              <a:t>«КОМПЬЮТЕРНАЯ</a:t>
            </a:r>
          </a:p>
          <a:p>
            <a:r>
              <a:rPr lang="ru-RU" sz="4000" dirty="0" smtClean="0">
                <a:solidFill>
                  <a:srgbClr val="0070C0"/>
                </a:solidFill>
              </a:rPr>
              <a:t> ГРАФИКА»</a:t>
            </a:r>
            <a:endParaRPr lang="ru-RU" sz="4000" dirty="0">
              <a:solidFill>
                <a:srgbClr val="0070C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124745"/>
            <a:ext cx="7772400" cy="936103"/>
          </a:xfrm>
        </p:spPr>
        <p:txBody>
          <a:bodyPr>
            <a:noAutofit/>
          </a:bodyPr>
          <a:lstStyle/>
          <a:p>
            <a:r>
              <a:rPr lang="ru-RU" sz="7200" b="1" dirty="0" smtClean="0"/>
              <a:t>Тема:</a:t>
            </a:r>
            <a:endParaRPr lang="ru-RU" sz="7200" b="1" dirty="0"/>
          </a:p>
        </p:txBody>
      </p:sp>
      <p:sp>
        <p:nvSpPr>
          <p:cNvPr id="4" name="Выгнутая влево стрелка 3"/>
          <p:cNvSpPr/>
          <p:nvPr/>
        </p:nvSpPr>
        <p:spPr>
          <a:xfrm>
            <a:off x="2339752" y="4869160"/>
            <a:ext cx="1235576" cy="1296144"/>
          </a:xfrm>
          <a:prstGeom prst="curvedRightArrow">
            <a:avLst>
              <a:gd name="adj1" fmla="val 18163"/>
              <a:gd name="adj2" fmla="val 50000"/>
              <a:gd name="adj3" fmla="val 2051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Выгнутая вправо стрелка 4"/>
          <p:cNvSpPr/>
          <p:nvPr/>
        </p:nvSpPr>
        <p:spPr>
          <a:xfrm>
            <a:off x="5292080" y="4869160"/>
            <a:ext cx="1296144" cy="1296144"/>
          </a:xfrm>
          <a:prstGeom prst="curvedLeftArrow">
            <a:avLst>
              <a:gd name="adj1" fmla="val 18483"/>
              <a:gd name="adj2" fmla="val 5000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strips dir="rd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971600" y="2819400"/>
            <a:ext cx="7344816" cy="3561928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ru-RU" sz="2000" dirty="0" smtClean="0"/>
              <a:t>Пакеты иллюстративной графики не имеют производственной направленности, поэтому относятся к прикладному программному обеспечению общего назначения.</a:t>
            </a:r>
          </a:p>
          <a:p>
            <a:r>
              <a:rPr lang="ru-RU" sz="2000" dirty="0" smtClean="0"/>
              <a:t>Простейшие программные средства иллюстративной графики называются графическими редакторами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6000" dirty="0" smtClean="0"/>
              <a:t>Иллюстративная графика</a:t>
            </a:r>
            <a:endParaRPr lang="ru-RU" sz="6000" dirty="0"/>
          </a:p>
        </p:txBody>
      </p:sp>
    </p:spTree>
  </p:cSld>
  <p:clrMapOvr>
    <a:masterClrMapping/>
  </p:clrMapOvr>
  <p:transition spd="slow">
    <p:strips dir="rd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971600" y="2819400"/>
            <a:ext cx="7128792" cy="3561928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ru-RU" sz="2800" dirty="0" smtClean="0"/>
              <a:t>Особенность этого класса графических пакетов – возможность создания реалистических изображений, А также «движущихся картинок»</a:t>
            </a:r>
            <a:endParaRPr lang="ru-RU" sz="2800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Художественная и рекламная графика</a:t>
            </a:r>
            <a:endParaRPr lang="ru-RU" dirty="0"/>
          </a:p>
        </p:txBody>
      </p:sp>
    </p:spTree>
  </p:cSld>
  <p:clrMapOvr>
    <a:masterClrMapping/>
  </p:clrMapOvr>
  <p:transition spd="slow">
    <p:strips dir="rd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1115616" y="2819400"/>
            <a:ext cx="7200800" cy="2193776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</a:rPr>
              <a:t>Получение движущихся изображений на дисплее компьютера называется компьютерной анимацией.</a:t>
            </a:r>
          </a:p>
          <a:p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</a:rPr>
              <a:t>Слово анимация означает «оживление»</a:t>
            </a:r>
            <a:endParaRPr lang="ru-RU" sz="24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685800" y="260648"/>
            <a:ext cx="7772400" cy="1872952"/>
          </a:xfrm>
        </p:spPr>
        <p:txBody>
          <a:bodyPr>
            <a:noAutofit/>
          </a:bodyPr>
          <a:lstStyle/>
          <a:p>
            <a:r>
              <a:rPr lang="ru-RU" sz="6600" dirty="0" smtClean="0"/>
              <a:t>Компьютерная анимация</a:t>
            </a:r>
            <a:endParaRPr lang="ru-RU" sz="6600" dirty="0"/>
          </a:p>
        </p:txBody>
      </p:sp>
      <p:sp>
        <p:nvSpPr>
          <p:cNvPr id="4" name="Улыбающееся лицо 3"/>
          <p:cNvSpPr/>
          <p:nvPr/>
        </p:nvSpPr>
        <p:spPr>
          <a:xfrm>
            <a:off x="827584" y="4941168"/>
            <a:ext cx="1728192" cy="1368152"/>
          </a:xfrm>
          <a:prstGeom prst="smileyFac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лыбающееся лицо 4"/>
          <p:cNvSpPr/>
          <p:nvPr/>
        </p:nvSpPr>
        <p:spPr>
          <a:xfrm>
            <a:off x="6804248" y="4941168"/>
            <a:ext cx="1800200" cy="1368152"/>
          </a:xfrm>
          <a:prstGeom prst="smileyFace">
            <a:avLst>
              <a:gd name="adj" fmla="val -4653"/>
            </a:avLst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Круговая стрелка 6"/>
          <p:cNvSpPr/>
          <p:nvPr/>
        </p:nvSpPr>
        <p:spPr>
          <a:xfrm>
            <a:off x="6948264" y="1412776"/>
            <a:ext cx="576064" cy="1440160"/>
          </a:xfrm>
          <a:prstGeom prst="circularArrow">
            <a:avLst>
              <a:gd name="adj1" fmla="val 15447"/>
              <a:gd name="adj2" fmla="val 1142319"/>
              <a:gd name="adj3" fmla="val 1557837"/>
              <a:gd name="adj4" fmla="val 13302996"/>
              <a:gd name="adj5" fmla="val 1644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strips dir="rd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179512" y="1340768"/>
            <a:ext cx="8784976" cy="5040560"/>
          </a:xfrm>
          <a:solidFill>
            <a:schemeClr val="accent3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endParaRPr lang="ru-RU" sz="2400" dirty="0" smtClean="0"/>
          </a:p>
          <a:p>
            <a:r>
              <a:rPr lang="ru-RU" sz="2400" dirty="0" smtClean="0"/>
              <a:t>В недавнем прошлом художники – мультипликаторы создавали свои мультфильмы вручную. Чтобы передать движение им приходилось делать тысячи рисунков, отличающихся друг от друга небольшими изменениями. На создание десятиминутного мультфильма уходило более года…</a:t>
            </a:r>
          </a:p>
          <a:p>
            <a:endParaRPr lang="ru-RU" sz="2400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52772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4" name="Выноска-облако 3"/>
          <p:cNvSpPr/>
          <p:nvPr/>
        </p:nvSpPr>
        <p:spPr>
          <a:xfrm>
            <a:off x="1619672" y="5661248"/>
            <a:ext cx="4896544" cy="720080"/>
          </a:xfrm>
          <a:prstGeom prst="cloudCallou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strips dir="rd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179512" y="980728"/>
            <a:ext cx="8784976" cy="5400600"/>
          </a:xfrm>
          <a:solidFill>
            <a:schemeClr val="accent3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endParaRPr lang="ru-RU" sz="2400" dirty="0" smtClean="0"/>
          </a:p>
          <a:p>
            <a:r>
              <a:rPr lang="ru-RU" sz="2400" dirty="0" smtClean="0"/>
              <a:t>Используя систему анимации художник может создать на экране рисунки лишь начального и конечного состояний движущегося объекта, а все промежуточные состояния просчитает и изобразит компьютер.</a:t>
            </a:r>
          </a:p>
          <a:p>
            <a:r>
              <a:rPr lang="ru-RU" sz="2400" dirty="0" smtClean="0"/>
              <a:t>Полученные рисунки, выводимые на экран с определенной частотой создают иллюзию движения.</a:t>
            </a:r>
            <a:endParaRPr lang="ru-RU" sz="2400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38370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4" name="Солнце 3"/>
          <p:cNvSpPr/>
          <p:nvPr/>
        </p:nvSpPr>
        <p:spPr>
          <a:xfrm>
            <a:off x="5004048" y="5445224"/>
            <a:ext cx="2808312" cy="1008112"/>
          </a:xfrm>
          <a:prstGeom prst="sun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strips dir="rd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179512" y="2204864"/>
            <a:ext cx="8784976" cy="4104456"/>
          </a:xfrm>
          <a:solidFill>
            <a:schemeClr val="tx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marL="342900" indent="-342900" algn="l">
              <a:buAutoNum type="arabicPeriod"/>
            </a:pPr>
            <a:r>
              <a:rPr lang="ru-RU" sz="3200" dirty="0" smtClean="0">
                <a:solidFill>
                  <a:schemeClr val="bg2">
                    <a:lumMod val="50000"/>
                  </a:schemeClr>
                </a:solidFill>
              </a:rPr>
              <a:t>Что называют компьютерной графикой?</a:t>
            </a:r>
          </a:p>
          <a:p>
            <a:pPr marL="342900" indent="-342900" algn="l">
              <a:buAutoNum type="arabicPeriod"/>
            </a:pPr>
            <a:r>
              <a:rPr lang="ru-RU" sz="3200" dirty="0" smtClean="0">
                <a:solidFill>
                  <a:schemeClr val="bg2">
                    <a:lumMod val="50000"/>
                  </a:schemeClr>
                </a:solidFill>
              </a:rPr>
              <a:t>Назовите основные области компьютерной графики</a:t>
            </a:r>
          </a:p>
          <a:p>
            <a:pPr marL="342900" indent="-342900" algn="l">
              <a:buAutoNum type="arabicPeriod"/>
            </a:pPr>
            <a:r>
              <a:rPr lang="ru-RU" sz="3200" dirty="0" smtClean="0">
                <a:solidFill>
                  <a:schemeClr val="bg2">
                    <a:lumMod val="50000"/>
                  </a:schemeClr>
                </a:solidFill>
              </a:rPr>
              <a:t>Что такое компьютерная анимация?</a:t>
            </a:r>
            <a:endParaRPr lang="ru-RU" sz="3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247800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Вопросы:</a:t>
            </a:r>
            <a:endParaRPr lang="ru-RU" sz="60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strips dir="rd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179512" y="2204864"/>
            <a:ext cx="8784976" cy="4176464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endParaRPr lang="ru-RU" sz="2000" dirty="0" smtClean="0"/>
          </a:p>
          <a:p>
            <a:r>
              <a:rPr lang="ru-RU" sz="2000" dirty="0" smtClean="0"/>
              <a:t>А теперь закрепим наши знания на практике.</a:t>
            </a:r>
          </a:p>
          <a:p>
            <a:endParaRPr lang="ru-RU" sz="2000" dirty="0" smtClean="0"/>
          </a:p>
          <a:p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Задание 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1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: </a:t>
            </a:r>
          </a:p>
          <a:p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Создайте анимацию на тему «подводный мир» по образцу;</a:t>
            </a:r>
          </a:p>
          <a:p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Задание </a:t>
            </a:r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</a:rPr>
              <a:t>2</a:t>
            </a: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:</a:t>
            </a:r>
          </a:p>
          <a:p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Создайте свою анимацию на произвольную тему.</a:t>
            </a:r>
            <a:endParaRPr lang="ru-RU" sz="20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8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практикум</a:t>
            </a:r>
            <a:endParaRPr lang="ru-RU" sz="80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strips dir="rd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фон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188640"/>
            <a:ext cx="8784976" cy="6421710"/>
          </a:xfrm>
          <a:prstGeom prst="rect">
            <a:avLst/>
          </a:prstGeom>
        </p:spPr>
      </p:pic>
      <p:pic>
        <p:nvPicPr>
          <p:cNvPr id="3" name="Рисунок 2" descr="рыба.bmp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436096" y="2924944"/>
            <a:ext cx="1878707" cy="1224136"/>
          </a:xfrm>
          <a:prstGeom prst="rect">
            <a:avLst/>
          </a:prstGeom>
        </p:spPr>
      </p:pic>
      <p:pic>
        <p:nvPicPr>
          <p:cNvPr id="4" name="Рисунок 3" descr="осьминог.bmp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411760" y="2060848"/>
            <a:ext cx="1440160" cy="2232248"/>
          </a:xfrm>
          <a:prstGeom prst="rect">
            <a:avLst/>
          </a:prstGeom>
        </p:spPr>
      </p:pic>
      <p:pic>
        <p:nvPicPr>
          <p:cNvPr id="6" name="Рисунок 5" descr="рыба.bmp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88496" y="3077344"/>
            <a:ext cx="1878707" cy="1224136"/>
          </a:xfrm>
          <a:prstGeom prst="rect">
            <a:avLst/>
          </a:prstGeom>
        </p:spPr>
      </p:pic>
    </p:spTree>
  </p:cSld>
  <p:clrMapOvr>
    <a:masterClrMapping/>
  </p:clrMapOvr>
  <p:transition spd="slow">
    <p:strips dir="rd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.33295  E" pathEditMode="relative" ptsTypes="">
                                      <p:cBhvr>
                                        <p:cTn id="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10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295  E" pathEditMode="relative" ptsTypes="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031776"/>
          </a:xfrm>
        </p:spPr>
        <p:txBody>
          <a:bodyPr/>
          <a:lstStyle/>
          <a:p>
            <a:pPr algn="l"/>
            <a:r>
              <a:rPr lang="ru-RU" dirty="0" smtClean="0"/>
              <a:t>Цель:</a:t>
            </a:r>
            <a:endParaRPr lang="ru-RU" dirty="0"/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179512" y="1628800"/>
            <a:ext cx="8784976" cy="4752528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342900" indent="-342900" algn="l"/>
            <a:endParaRPr lang="ru-RU" sz="2000" i="1" dirty="0" smtClean="0"/>
          </a:p>
          <a:p>
            <a:pPr marL="342900" indent="-342900" algn="l"/>
            <a:r>
              <a:rPr lang="ru-RU" sz="2000" i="1" dirty="0" smtClean="0"/>
              <a:t>1. Закрепление и расширение имеющихся знаний о компьютерной графике;</a:t>
            </a:r>
          </a:p>
          <a:p>
            <a:pPr marL="342900" indent="-342900" algn="l"/>
            <a:endParaRPr lang="ru-RU" sz="2000" i="1" dirty="0" smtClean="0"/>
          </a:p>
          <a:p>
            <a:pPr marL="342900" indent="-342900" algn="l"/>
            <a:r>
              <a:rPr lang="ru-RU" sz="2000" i="1" dirty="0" smtClean="0"/>
              <a:t>2. Закрепление знаний и умений работы с графикой в ходе выполнения практических заданий;</a:t>
            </a:r>
          </a:p>
          <a:p>
            <a:pPr marL="342900" indent="-342900" algn="l"/>
            <a:endParaRPr lang="ru-RU" sz="2000" i="1" dirty="0" smtClean="0"/>
          </a:p>
          <a:p>
            <a:pPr marL="342900" indent="-342900" algn="l"/>
            <a:r>
              <a:rPr lang="ru-RU" sz="2000" i="1" dirty="0" smtClean="0"/>
              <a:t>3. Развитие коммуникативных качеств используя форму работы в группах.</a:t>
            </a:r>
          </a:p>
          <a:p>
            <a:pPr marL="342900" indent="-342900" algn="l">
              <a:buAutoNum type="arabicPeriod"/>
            </a:pPr>
            <a:endParaRPr lang="ru-RU" dirty="0"/>
          </a:p>
        </p:txBody>
      </p:sp>
      <p:sp>
        <p:nvSpPr>
          <p:cNvPr id="5" name="Блок-схема: решение 4"/>
          <p:cNvSpPr/>
          <p:nvPr/>
        </p:nvSpPr>
        <p:spPr>
          <a:xfrm>
            <a:off x="3491880" y="5589240"/>
            <a:ext cx="2376264" cy="432048"/>
          </a:xfrm>
          <a:prstGeom prst="flowChartDecision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strips dir="rd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683568" y="2636912"/>
            <a:ext cx="8280920" cy="3528392"/>
          </a:xfr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txBody>
          <a:bodyPr>
            <a:normAutofit/>
          </a:bodyPr>
          <a:lstStyle/>
          <a:p>
            <a:pPr algn="l">
              <a:buFont typeface="Wingdings" pitchFamily="2" charset="2"/>
              <a:buChar char="v"/>
            </a:pPr>
            <a:r>
              <a:rPr lang="ru-RU" dirty="0" smtClean="0"/>
              <a:t> </a:t>
            </a:r>
            <a:r>
              <a:rPr lang="ru-RU" sz="2000" dirty="0" smtClean="0"/>
              <a:t>графический редактор- это программа, предназначенная для создания картинок, открыток, иллюстраций к докладам и других изображений;</a:t>
            </a:r>
          </a:p>
          <a:p>
            <a:pPr algn="l">
              <a:buFont typeface="Wingdings" pitchFamily="2" charset="2"/>
              <a:buChar char="v"/>
            </a:pPr>
            <a:r>
              <a:rPr lang="ru-RU" sz="2000" dirty="0" smtClean="0"/>
              <a:t> в группе программ стандартные находится графический редактор – </a:t>
            </a:r>
            <a:r>
              <a:rPr lang="en-US" sz="2000" dirty="0" smtClean="0"/>
              <a:t>Paint</a:t>
            </a:r>
          </a:p>
          <a:p>
            <a:pPr algn="l">
              <a:buFont typeface="Wingdings" pitchFamily="2" charset="2"/>
              <a:buChar char="v"/>
            </a:pPr>
            <a:r>
              <a:rPr lang="en-US" sz="2000" dirty="0" smtClean="0"/>
              <a:t> </a:t>
            </a:r>
            <a:r>
              <a:rPr lang="ru-RU" sz="2000" dirty="0" smtClean="0"/>
              <a:t>инструментами графического редактора являются – карандаш, кисть, распылитель и др.</a:t>
            </a:r>
            <a:endParaRPr lang="ru-RU" sz="2000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918648" cy="1895872"/>
          </a:xfrm>
          <a:ln>
            <a:solidFill>
              <a:srgbClr val="FF0000"/>
            </a:solidFill>
          </a:ln>
        </p:spPr>
        <p:txBody>
          <a:bodyPr>
            <a:no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000" b="1" dirty="0" smtClean="0"/>
              <a:t> </a:t>
            </a:r>
            <a:r>
              <a:rPr lang="ru-RU" sz="2400" b="1" dirty="0" smtClean="0"/>
              <a:t>Раздел информатики, </a:t>
            </a:r>
            <a:br>
              <a:rPr lang="ru-RU" sz="2400" b="1" dirty="0" smtClean="0"/>
            </a:br>
            <a:r>
              <a:rPr lang="ru-RU" sz="2400" b="1" dirty="0" smtClean="0"/>
              <a:t>занимающийся проблемами</a:t>
            </a:r>
            <a:br>
              <a:rPr lang="ru-RU" sz="2400" b="1" dirty="0" smtClean="0"/>
            </a:br>
            <a:r>
              <a:rPr lang="ru-RU" sz="2400" b="1" dirty="0" smtClean="0"/>
              <a:t>     создания и обработки на компьютере графических изображений, </a:t>
            </a:r>
            <a:br>
              <a:rPr lang="ru-RU" sz="2400" b="1" dirty="0" smtClean="0"/>
            </a:br>
            <a:r>
              <a:rPr lang="ru-RU" sz="2400" b="1" dirty="0" smtClean="0"/>
              <a:t>называется </a:t>
            </a:r>
            <a:r>
              <a:rPr lang="ru-RU" sz="2800" b="1" i="1" dirty="0" smtClean="0">
                <a:solidFill>
                  <a:srgbClr val="FF0000"/>
                </a:solidFill>
              </a:rPr>
              <a:t>компьютерной графикой</a:t>
            </a:r>
            <a:r>
              <a:rPr lang="ru-RU" sz="2400" b="1" dirty="0" smtClean="0"/>
              <a:t>.</a:t>
            </a:r>
            <a:endParaRPr lang="ru-RU" sz="2400" b="1" dirty="0"/>
          </a:p>
        </p:txBody>
      </p:sp>
    </p:spTree>
  </p:cSld>
  <p:clrMapOvr>
    <a:masterClrMapping/>
  </p:clrMapOvr>
  <p:transition spd="slow">
    <p:strips dir="rd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827584" y="2819400"/>
            <a:ext cx="7560840" cy="3561928"/>
          </a:xfrm>
          <a:solidFill>
            <a:schemeClr val="accent1">
              <a:lumMod val="60000"/>
              <a:lumOff val="40000"/>
            </a:schemeClr>
          </a:solidFill>
          <a:ln>
            <a:solidFill>
              <a:schemeClr val="accent4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>
            <a:noAutofit/>
          </a:bodyPr>
          <a:lstStyle/>
          <a:p>
            <a:pPr marL="342900" indent="-342900" algn="l">
              <a:buAutoNum type="arabicPeriod"/>
            </a:pPr>
            <a:r>
              <a:rPr lang="ru-RU" sz="2800" u="sng" dirty="0" smtClean="0"/>
              <a:t>Графопостроители </a:t>
            </a:r>
            <a:r>
              <a:rPr lang="ru-RU" sz="2400" dirty="0" smtClean="0"/>
              <a:t>(плоттеры) – специальные устройства для графического вывода на бумагу. С помощью этих устройств на лист бумаги чернильным пером наносились графические изображения</a:t>
            </a:r>
            <a:r>
              <a:rPr lang="ru-RU" sz="2000" dirty="0" smtClean="0"/>
              <a:t>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История компьютерной графики</a:t>
            </a:r>
            <a:endParaRPr lang="ru-RU" dirty="0"/>
          </a:p>
        </p:txBody>
      </p:sp>
    </p:spTree>
  </p:cSld>
  <p:clrMapOvr>
    <a:masterClrMapping/>
  </p:clrMapOvr>
  <p:transition spd="slow">
    <p:strips dir="rd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179512" y="836712"/>
            <a:ext cx="8784976" cy="5472608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l"/>
            <a:r>
              <a:rPr lang="ru-RU" sz="2400" i="1" dirty="0" smtClean="0"/>
              <a:t>2.Графические дисплеи.</a:t>
            </a:r>
          </a:p>
          <a:p>
            <a:pPr algn="l"/>
            <a:r>
              <a:rPr lang="ru-RU" sz="2000" i="1" dirty="0" smtClean="0"/>
              <a:t>На экране графического дисплея стало возможным получать рисунки, чертежи в таком же виде, как на бумаге, с помощью карандаша, красок и других инструментов.</a:t>
            </a:r>
          </a:p>
          <a:p>
            <a:pPr algn="l"/>
            <a:endParaRPr lang="ru-RU" sz="2000" i="1" dirty="0" smtClean="0"/>
          </a:p>
          <a:p>
            <a:pPr algn="l"/>
            <a:r>
              <a:rPr lang="ru-RU" sz="2000" i="1" dirty="0" smtClean="0"/>
              <a:t>3. </a:t>
            </a:r>
            <a:r>
              <a:rPr lang="ru-RU" sz="2400" i="1" dirty="0" smtClean="0"/>
              <a:t>Принтеры цветной печати.</a:t>
            </a:r>
          </a:p>
          <a:p>
            <a:pPr algn="l"/>
            <a:r>
              <a:rPr lang="ru-RU" sz="2000" i="1" dirty="0" smtClean="0"/>
              <a:t>Рисунок из памяти компьютера может быть выведен не только на экран, но и на бумагу. В качестве на уровне фотографий.</a:t>
            </a:r>
            <a:endParaRPr lang="ru-RU" sz="2000" i="1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38370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5" name="Нашивка 4"/>
          <p:cNvSpPr/>
          <p:nvPr/>
        </p:nvSpPr>
        <p:spPr>
          <a:xfrm>
            <a:off x="1187624" y="4941168"/>
            <a:ext cx="1584176" cy="504056"/>
          </a:xfrm>
          <a:prstGeom prst="chevron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Нашивка 5"/>
          <p:cNvSpPr/>
          <p:nvPr/>
        </p:nvSpPr>
        <p:spPr>
          <a:xfrm>
            <a:off x="3635896" y="4941168"/>
            <a:ext cx="1368152" cy="432048"/>
          </a:xfrm>
          <a:prstGeom prst="chevron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Нашивка 6"/>
          <p:cNvSpPr/>
          <p:nvPr/>
        </p:nvSpPr>
        <p:spPr>
          <a:xfrm>
            <a:off x="5868144" y="5013176"/>
            <a:ext cx="1080120" cy="360040"/>
          </a:xfrm>
          <a:prstGeom prst="chevron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strips dir="rd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l"/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39181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Основные области применения компьютерной графики</a:t>
            </a:r>
            <a:endParaRPr lang="ru-RU" dirty="0"/>
          </a:p>
        </p:txBody>
      </p:sp>
      <p:graphicFrame>
        <p:nvGraphicFramePr>
          <p:cNvPr id="4" name="Схема 3"/>
          <p:cNvGraphicFramePr/>
          <p:nvPr/>
        </p:nvGraphicFramePr>
        <p:xfrm>
          <a:off x="179512" y="2204864"/>
          <a:ext cx="8784976" cy="41764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slow">
    <p:strips dir="rd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971600" y="2819400"/>
            <a:ext cx="7200800" cy="3489920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r>
              <a:rPr lang="ru-RU" sz="2400" dirty="0" smtClean="0"/>
              <a:t>Наглядное изображение объектов научных исследований, графическая обработка результатов расчетов, проведение вычислительных экспериментов с наглядным представлением их результатов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959768"/>
          </a:xfrm>
        </p:spPr>
        <p:txBody>
          <a:bodyPr>
            <a:noAutofit/>
          </a:bodyPr>
          <a:lstStyle/>
          <a:p>
            <a:r>
              <a:rPr lang="ru-RU" sz="6600" dirty="0" smtClean="0"/>
              <a:t>Научная графика</a:t>
            </a:r>
            <a:endParaRPr lang="ru-RU" sz="6600" dirty="0"/>
          </a:p>
        </p:txBody>
      </p:sp>
    </p:spTree>
  </p:cSld>
  <p:clrMapOvr>
    <a:masterClrMapping/>
  </p:clrMapOvr>
  <p:transition spd="slow">
    <p:strips dir="rd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1043608" y="2819400"/>
            <a:ext cx="6984776" cy="3489920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r>
              <a:rPr lang="ru-RU" sz="2400" dirty="0" smtClean="0"/>
              <a:t>Область компьютерной графики для создания иллюстраций, используемых в работе различных учреждений; Плановые показатели, отчетная документация, статистические сводки. </a:t>
            </a:r>
            <a:endParaRPr lang="ru-RU" sz="2400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6600" dirty="0" smtClean="0"/>
              <a:t>Деловая графика</a:t>
            </a:r>
            <a:endParaRPr lang="ru-RU" sz="6600" dirty="0"/>
          </a:p>
        </p:txBody>
      </p:sp>
    </p:spTree>
  </p:cSld>
  <p:clrMapOvr>
    <a:masterClrMapping/>
  </p:clrMapOvr>
  <p:transition spd="slow">
    <p:strips dir="rd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1115616" y="2819400"/>
            <a:ext cx="6984776" cy="3489920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 lnSpcReduction="10000"/>
          </a:bodyPr>
          <a:lstStyle/>
          <a:p>
            <a:r>
              <a:rPr lang="ru-RU" sz="2800" dirty="0" smtClean="0"/>
              <a:t>Используется в работе инженеров – конструкторов, применяется для подготовки технических чертежей проектируемых устройств.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5400" dirty="0" smtClean="0"/>
              <a:t>Конструкторская графика</a:t>
            </a:r>
            <a:endParaRPr lang="ru-RU" sz="5400" dirty="0"/>
          </a:p>
        </p:txBody>
      </p:sp>
    </p:spTree>
  </p:cSld>
  <p:clrMapOvr>
    <a:masterClrMapping/>
  </p:clrMapOvr>
  <p:transition spd="slow">
    <p:strips dir="rd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122</TotalTime>
  <Words>454</Words>
  <Application>Microsoft Office PowerPoint</Application>
  <PresentationFormat>Экран (4:3)</PresentationFormat>
  <Paragraphs>59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Официальная</vt:lpstr>
      <vt:lpstr>Тема:</vt:lpstr>
      <vt:lpstr>Цель:</vt:lpstr>
      <vt:lpstr> Раздел информатики,  занимающийся проблемами      создания и обработки на компьютере графических изображений,  называется компьютерной графикой.</vt:lpstr>
      <vt:lpstr>История компьютерной графики</vt:lpstr>
      <vt:lpstr>Презентация PowerPoint</vt:lpstr>
      <vt:lpstr>Основные области применения компьютерной графики</vt:lpstr>
      <vt:lpstr>Научная графика</vt:lpstr>
      <vt:lpstr>Деловая графика</vt:lpstr>
      <vt:lpstr>Конструкторская графика</vt:lpstr>
      <vt:lpstr>Иллюстративная графика</vt:lpstr>
      <vt:lpstr>Художественная и рекламная графика</vt:lpstr>
      <vt:lpstr>Компьютерная анимация</vt:lpstr>
      <vt:lpstr>Презентация PowerPoint</vt:lpstr>
      <vt:lpstr>Презентация PowerPoint</vt:lpstr>
      <vt:lpstr>Вопросы:</vt:lpstr>
      <vt:lpstr>практикум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</dc:title>
  <dc:creator>Pc</dc:creator>
  <cp:lastModifiedBy>Пользователь Windows</cp:lastModifiedBy>
  <cp:revision>19</cp:revision>
  <dcterms:modified xsi:type="dcterms:W3CDTF">2019-02-05T11:53:33Z</dcterms:modified>
</cp:coreProperties>
</file>